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Cambria Math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CambriaMath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a5021ab0a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a5021ab0a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237f5890c9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237f5890c9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237f5890c9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237f5890c9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37f5890c9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237f5890c9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29be6f6af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229be6f6af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23cca8a91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23cca8a91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237f5890c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237f5890c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237f5890c9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237f5890c9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37f5890c9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237f5890c9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2be059f4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22be059f4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237f5890c9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237f5890c9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229be6f6af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229be6f6af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237f5890c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237f5890c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237f5890c9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237f5890c9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237f5890c9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237f5890c9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237f5890c9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237f5890c9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237f5890c9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237f5890c9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237f5890c9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237f5890c9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29be6f6a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229be6f6a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29be6f6af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29be6f6af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2a52521f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2a52521f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5021ab0a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5021ab0a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5021ab0a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a5021ab0a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29be6f6af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29be6f6af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2be059f4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2be059f4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2"/>
          <p:cNvSpPr/>
          <p:nvPr/>
        </p:nvSpPr>
        <p:spPr>
          <a:xfrm>
            <a:off x="0" y="4749925"/>
            <a:ext cx="9144000" cy="3936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675" y="4663225"/>
            <a:ext cx="1161523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/>
        </p:nvSpPr>
        <p:spPr>
          <a:xfrm>
            <a:off x="3132400" y="4755325"/>
            <a:ext cx="31506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Undergraduate P</a:t>
            </a:r>
            <a:r>
              <a:rPr lang="en-GB" sz="1100"/>
              <a:t>hysics</a:t>
            </a:r>
            <a:r>
              <a:rPr lang="en-GB" sz="1100"/>
              <a:t> Seminar </a:t>
            </a:r>
            <a:endParaRPr sz="1100"/>
          </a:p>
        </p:txBody>
      </p:sp>
      <p:sp>
        <p:nvSpPr>
          <p:cNvPr id="12" name="Google Shape;12;p2"/>
          <p:cNvSpPr txBox="1"/>
          <p:nvPr/>
        </p:nvSpPr>
        <p:spPr>
          <a:xfrm>
            <a:off x="7752525" y="0"/>
            <a:ext cx="14493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4C7C5"/>
                </a:solidFill>
              </a:rPr>
              <a:t>Introduction </a:t>
            </a:r>
            <a:endParaRPr sz="1500">
              <a:solidFill>
                <a:srgbClr val="C4C7C5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4749925"/>
            <a:ext cx="9144000" cy="3936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675" y="4663225"/>
            <a:ext cx="1161523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/>
        </p:nvSpPr>
        <p:spPr>
          <a:xfrm>
            <a:off x="3132400" y="4755325"/>
            <a:ext cx="31506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Undergraduate Physics Seminar </a:t>
            </a:r>
            <a:endParaRPr sz="1100"/>
          </a:p>
        </p:txBody>
      </p:sp>
      <p:sp>
        <p:nvSpPr>
          <p:cNvPr id="18" name="Google Shape;18;p3"/>
          <p:cNvSpPr txBox="1"/>
          <p:nvPr/>
        </p:nvSpPr>
        <p:spPr>
          <a:xfrm>
            <a:off x="7762550" y="0"/>
            <a:ext cx="17034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AAAAA"/>
                </a:solidFill>
              </a:rPr>
              <a:t>Methodology</a:t>
            </a:r>
            <a:endParaRPr sz="1500">
              <a:solidFill>
                <a:srgbClr val="AAAAAA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749925"/>
            <a:ext cx="9144000" cy="3936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675" y="4663225"/>
            <a:ext cx="1161523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/>
        </p:nvSpPr>
        <p:spPr>
          <a:xfrm>
            <a:off x="3132400" y="4755325"/>
            <a:ext cx="31506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Undergraduate Physics Seminar </a:t>
            </a:r>
            <a:endParaRPr sz="11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" name="Google Shape;26;p5"/>
          <p:cNvSpPr txBox="1"/>
          <p:nvPr/>
        </p:nvSpPr>
        <p:spPr>
          <a:xfrm>
            <a:off x="8004125" y="56350"/>
            <a:ext cx="17538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AAAAA"/>
                </a:solidFill>
              </a:rPr>
              <a:t>Results </a:t>
            </a:r>
            <a:endParaRPr sz="1500">
              <a:solidFill>
                <a:srgbClr val="AAAAAA"/>
              </a:solidFill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0" y="4749925"/>
            <a:ext cx="9144000" cy="3936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675" y="4663225"/>
            <a:ext cx="1161523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/>
        </p:nvSpPr>
        <p:spPr>
          <a:xfrm>
            <a:off x="3132400" y="4755325"/>
            <a:ext cx="31506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Undergraduate Physics Seminar </a:t>
            </a:r>
            <a:endParaRPr sz="11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jpg"/><Relationship Id="rId4" Type="http://schemas.openxmlformats.org/officeDocument/2006/relationships/image" Target="../media/image24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5.jpg"/><Relationship Id="rId5" Type="http://schemas.openxmlformats.org/officeDocument/2006/relationships/image" Target="../media/image24.png"/><Relationship Id="rId6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Relationship Id="rId4" Type="http://schemas.openxmlformats.org/officeDocument/2006/relationships/image" Target="../media/image40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3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26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png"/><Relationship Id="rId4" Type="http://schemas.openxmlformats.org/officeDocument/2006/relationships/hyperlink" Target="https://bit.ly/4iYrKSq" TargetMode="External"/><Relationship Id="rId5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50" y="84025"/>
            <a:ext cx="1159975" cy="115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14"/>
          <p:cNvCxnSpPr/>
          <p:nvPr/>
        </p:nvCxnSpPr>
        <p:spPr>
          <a:xfrm flipH="1" rot="10800000">
            <a:off x="294150" y="1352600"/>
            <a:ext cx="8727000" cy="30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4"/>
          <p:cNvSpPr txBox="1"/>
          <p:nvPr/>
        </p:nvSpPr>
        <p:spPr>
          <a:xfrm>
            <a:off x="565950" y="1567450"/>
            <a:ext cx="80121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Implementation of the Lumped-Oscillator Model (LOM) on a Tunable Coupler for Superconducting Qubits</a:t>
            </a:r>
            <a:endParaRPr b="1" sz="3000"/>
          </a:p>
        </p:txBody>
      </p:sp>
      <p:sp>
        <p:nvSpPr>
          <p:cNvPr id="68" name="Google Shape;68;p14"/>
          <p:cNvSpPr txBox="1"/>
          <p:nvPr/>
        </p:nvSpPr>
        <p:spPr>
          <a:xfrm>
            <a:off x="2968775" y="3682525"/>
            <a:ext cx="249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Sarah Basem Dweik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9" name="Google Shape;69;p14"/>
          <p:cNvSpPr txBox="1"/>
          <p:nvPr/>
        </p:nvSpPr>
        <p:spPr>
          <a:xfrm>
            <a:off x="5281650" y="460150"/>
            <a:ext cx="37395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38761D"/>
                </a:solidFill>
              </a:rPr>
              <a:t>Quantum Computing  </a:t>
            </a:r>
            <a:endParaRPr b="1" sz="2700">
              <a:solidFill>
                <a:srgbClr val="38761D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2997425" y="4076125"/>
            <a:ext cx="243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baseline="30000" lang="en-GB" sz="1800">
                <a:latin typeface="Roboto"/>
                <a:ea typeface="Roboto"/>
                <a:cs typeface="Roboto"/>
                <a:sym typeface="Roboto"/>
              </a:rPr>
              <a:t>th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 January 2025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013900" y="3245625"/>
            <a:ext cx="49695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Supervised by Prof. Abdallah Sayyed’ Ahmad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8" name="Google Shape;158;p23"/>
          <p:cNvSpPr txBox="1"/>
          <p:nvPr/>
        </p:nvSpPr>
        <p:spPr>
          <a:xfrm>
            <a:off x="339275" y="80475"/>
            <a:ext cx="351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575" y="-252300"/>
            <a:ext cx="6421356" cy="442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7450" y="4172950"/>
            <a:ext cx="3166549" cy="5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4767750" y="1489775"/>
            <a:ext cx="5487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g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7" name="Google Shape;167;p24"/>
          <p:cNvSpPr txBox="1"/>
          <p:nvPr/>
        </p:nvSpPr>
        <p:spPr>
          <a:xfrm>
            <a:off x="197900" y="123975"/>
            <a:ext cx="6970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</a:rPr>
              <a:t>Tunable Coupler architecture </a:t>
            </a:r>
            <a:endParaRPr b="1" sz="2800"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2275" y="1200550"/>
            <a:ext cx="6341724" cy="34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141350" y="1493102"/>
            <a:ext cx="3111900" cy="3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GB" sz="2100">
                <a:solidFill>
                  <a:schemeClr val="dk1"/>
                </a:solidFill>
              </a:rPr>
              <a:t>Speed of Control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GB" sz="2100">
                <a:solidFill>
                  <a:schemeClr val="dk1"/>
                </a:solidFill>
              </a:rPr>
              <a:t>Real-time Fine-Tuned 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GB" sz="2100">
                <a:solidFill>
                  <a:schemeClr val="dk1"/>
                </a:solidFill>
              </a:rPr>
              <a:t>Low Crosstalk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197900" y="123975"/>
            <a:ext cx="6970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</a:rPr>
              <a:t>Research Statement   </a:t>
            </a:r>
            <a:endParaRPr b="1" sz="2800"/>
          </a:p>
        </p:txBody>
      </p:sp>
      <p:sp>
        <p:nvSpPr>
          <p:cNvPr id="176" name="Google Shape;176;p25"/>
          <p:cNvSpPr txBox="1"/>
          <p:nvPr/>
        </p:nvSpPr>
        <p:spPr>
          <a:xfrm>
            <a:off x="247275" y="1559350"/>
            <a:ext cx="89946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</a:rPr>
              <a:t>2. </a:t>
            </a:r>
            <a:r>
              <a:rPr lang="en-GB" sz="2300">
                <a:solidFill>
                  <a:schemeClr val="dk1"/>
                </a:solidFill>
              </a:rPr>
              <a:t> Current methods for simulating and analyzing quantum processor layout designs are limited in their ability to accurately model complex interactions and optimize qubit arrangements for large-scale systems.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2" name="Google Shape;182;p26"/>
          <p:cNvSpPr txBox="1"/>
          <p:nvPr/>
        </p:nvSpPr>
        <p:spPr>
          <a:xfrm>
            <a:off x="668050" y="189225"/>
            <a:ext cx="36756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Objectives </a:t>
            </a:r>
            <a:endParaRPr b="1" sz="2800"/>
          </a:p>
        </p:txBody>
      </p:sp>
      <p:sp>
        <p:nvSpPr>
          <p:cNvPr id="183" name="Google Shape;183;p26"/>
          <p:cNvSpPr txBox="1"/>
          <p:nvPr/>
        </p:nvSpPr>
        <p:spPr>
          <a:xfrm>
            <a:off x="668050" y="1167900"/>
            <a:ext cx="81423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Layout </a:t>
            </a:r>
            <a:r>
              <a:rPr lang="en-GB" sz="2400"/>
              <a:t>preparation</a:t>
            </a:r>
            <a:r>
              <a:rPr lang="en-GB" sz="2400"/>
              <a:t>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Activate layout components to apply LOM protocol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Check for low-cross talk 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925" y="20012"/>
            <a:ext cx="1485798" cy="61012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85400" y="19988"/>
            <a:ext cx="19920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1- Layout</a:t>
            </a:r>
            <a:endParaRPr b="1" sz="2800"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00" y="898975"/>
            <a:ext cx="8935751" cy="340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2" name="Google Shape;192;p27"/>
          <p:cNvSpPr txBox="1"/>
          <p:nvPr/>
        </p:nvSpPr>
        <p:spPr>
          <a:xfrm>
            <a:off x="306650" y="1363625"/>
            <a:ext cx="1022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Qubit 1</a:t>
            </a:r>
            <a:endParaRPr b="1"/>
          </a:p>
        </p:txBody>
      </p:sp>
      <p:sp>
        <p:nvSpPr>
          <p:cNvPr id="193" name="Google Shape;193;p27"/>
          <p:cNvSpPr txBox="1"/>
          <p:nvPr/>
        </p:nvSpPr>
        <p:spPr>
          <a:xfrm>
            <a:off x="7636025" y="1363625"/>
            <a:ext cx="1022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Qubit 2</a:t>
            </a:r>
            <a:endParaRPr b="1"/>
          </a:p>
        </p:txBody>
      </p:sp>
      <p:sp>
        <p:nvSpPr>
          <p:cNvPr id="194" name="Google Shape;194;p27"/>
          <p:cNvSpPr txBox="1"/>
          <p:nvPr/>
        </p:nvSpPr>
        <p:spPr>
          <a:xfrm>
            <a:off x="4189050" y="3201675"/>
            <a:ext cx="467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JJ</a:t>
            </a:r>
            <a:endParaRPr b="1"/>
          </a:p>
        </p:txBody>
      </p:sp>
      <p:sp>
        <p:nvSpPr>
          <p:cNvPr id="195" name="Google Shape;195;p27"/>
          <p:cNvSpPr txBox="1"/>
          <p:nvPr/>
        </p:nvSpPr>
        <p:spPr>
          <a:xfrm>
            <a:off x="3426750" y="1363625"/>
            <a:ext cx="1992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Inductors Networks 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75" y="680725"/>
            <a:ext cx="3666650" cy="36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/>
          <p:nvPr/>
        </p:nvSpPr>
        <p:spPr>
          <a:xfrm>
            <a:off x="2463250" y="2407500"/>
            <a:ext cx="717600" cy="772200"/>
          </a:xfrm>
          <a:prstGeom prst="ellipse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" name="Google Shape;203;p28"/>
          <p:cNvCxnSpPr>
            <a:stCxn id="202" idx="7"/>
          </p:cNvCxnSpPr>
          <p:nvPr/>
        </p:nvCxnSpPr>
        <p:spPr>
          <a:xfrm flipH="1" rot="10800000">
            <a:off x="3075760" y="1722586"/>
            <a:ext cx="1518900" cy="798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8"/>
          <p:cNvCxnSpPr/>
          <p:nvPr/>
        </p:nvCxnSpPr>
        <p:spPr>
          <a:xfrm>
            <a:off x="3180860" y="3005689"/>
            <a:ext cx="1692900" cy="1417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5" name="Google Shape;20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225" y="1675020"/>
            <a:ext cx="3788576" cy="260075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6" name="Google Shape;206;p28"/>
          <p:cNvPicPr preferRelativeResize="0"/>
          <p:nvPr/>
        </p:nvPicPr>
        <p:blipFill rotWithShape="1">
          <a:blip r:embed="rId5">
            <a:alphaModFix/>
          </a:blip>
          <a:srcRect b="6881" l="0" r="6881" t="0"/>
          <a:stretch/>
        </p:blipFill>
        <p:spPr>
          <a:xfrm>
            <a:off x="5233800" y="119600"/>
            <a:ext cx="2530581" cy="13202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28"/>
          <p:cNvSpPr txBox="1"/>
          <p:nvPr/>
        </p:nvSpPr>
        <p:spPr>
          <a:xfrm>
            <a:off x="195875" y="4275775"/>
            <a:ext cx="35775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https://shorturl.at/fvtYm</a:t>
            </a:r>
            <a:endParaRPr sz="1200"/>
          </a:p>
        </p:txBody>
      </p:sp>
      <p:sp>
        <p:nvSpPr>
          <p:cNvPr id="208" name="Google Shape;208;p28"/>
          <p:cNvSpPr txBox="1"/>
          <p:nvPr/>
        </p:nvSpPr>
        <p:spPr>
          <a:xfrm>
            <a:off x="219650" y="69600"/>
            <a:ext cx="42519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-GB" sz="2200"/>
              <a:t>Transmon Qubit </a:t>
            </a:r>
            <a:endParaRPr b="1"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4" name="Google Shape;214;p29"/>
          <p:cNvSpPr txBox="1"/>
          <p:nvPr/>
        </p:nvSpPr>
        <p:spPr>
          <a:xfrm>
            <a:off x="152450" y="63850"/>
            <a:ext cx="551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2. </a:t>
            </a:r>
            <a:r>
              <a:rPr b="1" lang="en-GB" sz="2200"/>
              <a:t>Manhattan Josephson Junction </a:t>
            </a:r>
            <a:endParaRPr b="1" sz="2200"/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950" y="63850"/>
            <a:ext cx="3270250" cy="27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5850" y="2718575"/>
            <a:ext cx="1962350" cy="19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50" y="1634251"/>
            <a:ext cx="2731400" cy="18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6958" y="2718575"/>
            <a:ext cx="2268893" cy="19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/>
          <p:nvPr/>
        </p:nvSpPr>
        <p:spPr>
          <a:xfrm>
            <a:off x="1796425" y="2479475"/>
            <a:ext cx="250200" cy="2391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" name="Google Shape;220;p29"/>
          <p:cNvCxnSpPr/>
          <p:nvPr/>
        </p:nvCxnSpPr>
        <p:spPr>
          <a:xfrm flipH="1" rot="10800000">
            <a:off x="2009984" y="624190"/>
            <a:ext cx="2276700" cy="18903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9"/>
          <p:cNvCxnSpPr>
            <a:stCxn id="219" idx="5"/>
          </p:cNvCxnSpPr>
          <p:nvPr/>
        </p:nvCxnSpPr>
        <p:spPr>
          <a:xfrm>
            <a:off x="2009984" y="2683560"/>
            <a:ext cx="2320200" cy="18663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325" y="1025975"/>
            <a:ext cx="2714625" cy="25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 txBox="1"/>
          <p:nvPr/>
        </p:nvSpPr>
        <p:spPr>
          <a:xfrm>
            <a:off x="143550" y="113100"/>
            <a:ext cx="47193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3. </a:t>
            </a:r>
            <a:r>
              <a:rPr b="1" lang="en-GB" sz="2200"/>
              <a:t>Planer Spiral Square Inductor</a:t>
            </a:r>
            <a:endParaRPr b="1" sz="2200"/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550" y="982463"/>
            <a:ext cx="3206974" cy="25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0525" y="1025976"/>
            <a:ext cx="2916801" cy="251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6" name="Google Shape;236;p31"/>
          <p:cNvSpPr txBox="1"/>
          <p:nvPr/>
        </p:nvSpPr>
        <p:spPr>
          <a:xfrm>
            <a:off x="339275" y="69600"/>
            <a:ext cx="50349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2- Lumped Model Oscillator   </a:t>
            </a:r>
            <a:endParaRPr b="1" sz="2800"/>
          </a:p>
        </p:txBody>
      </p:sp>
      <p:sp>
        <p:nvSpPr>
          <p:cNvPr id="237" name="Google Shape;237;p31"/>
          <p:cNvSpPr txBox="1"/>
          <p:nvPr/>
        </p:nvSpPr>
        <p:spPr>
          <a:xfrm>
            <a:off x="382775" y="1309250"/>
            <a:ext cx="85146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Efficient computational protocol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Convert distributed effects to discrete effects.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Harness graph theory in Network analysis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25" y="1009150"/>
            <a:ext cx="8977502" cy="359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9600000" dist="19050">
              <a:srgbClr val="000000">
                <a:alpha val="38000"/>
              </a:srgbClr>
            </a:outerShdw>
          </a:effectLst>
        </p:spPr>
      </p:pic>
      <p:sp>
        <p:nvSpPr>
          <p:cNvPr id="244" name="Google Shape;244;p32"/>
          <p:cNvSpPr txBox="1"/>
          <p:nvPr/>
        </p:nvSpPr>
        <p:spPr>
          <a:xfrm>
            <a:off x="154425" y="91350"/>
            <a:ext cx="60459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Step 1. Partition Device Into Cells</a:t>
            </a:r>
            <a:endParaRPr b="1" sz="2400"/>
          </a:p>
        </p:txBody>
      </p:sp>
      <p:sp>
        <p:nvSpPr>
          <p:cNvPr id="245" name="Google Shape;245;p32"/>
          <p:cNvSpPr txBox="1"/>
          <p:nvPr/>
        </p:nvSpPr>
        <p:spPr>
          <a:xfrm>
            <a:off x="5178300" y="2235750"/>
            <a:ext cx="4023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GB" sz="2000">
                <a:latin typeface="Cambria Math"/>
                <a:ea typeface="Cambria Math"/>
                <a:cs typeface="Cambria Math"/>
                <a:sym typeface="Cambria Math"/>
              </a:rPr>
              <a:t>Ĥ</a:t>
            </a:r>
            <a:r>
              <a:rPr baseline="30000" lang="en-GB" sz="1800"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baseline="30000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46" name="Google Shape;246;p32"/>
          <p:cNvSpPr txBox="1"/>
          <p:nvPr/>
        </p:nvSpPr>
        <p:spPr>
          <a:xfrm>
            <a:off x="6896600" y="1966050"/>
            <a:ext cx="4782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GB" sz="2000">
                <a:latin typeface="Cambria Math"/>
                <a:ea typeface="Cambria Math"/>
                <a:cs typeface="Cambria Math"/>
                <a:sym typeface="Cambria Math"/>
              </a:rPr>
              <a:t>Ĥ</a:t>
            </a:r>
            <a:r>
              <a:rPr baseline="30000" lang="en-GB" sz="18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30000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47" name="Google Shape;247;p32"/>
          <p:cNvSpPr txBox="1"/>
          <p:nvPr/>
        </p:nvSpPr>
        <p:spPr>
          <a:xfrm>
            <a:off x="1764125" y="1966050"/>
            <a:ext cx="815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GB" sz="2000">
                <a:latin typeface="Cambria Math"/>
                <a:ea typeface="Cambria Math"/>
                <a:cs typeface="Cambria Math"/>
                <a:sym typeface="Cambria Math"/>
              </a:rPr>
              <a:t>Ĥ</a:t>
            </a:r>
            <a:r>
              <a:rPr baseline="30000" lang="en-GB" sz="17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30000"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318025" y="1966050"/>
            <a:ext cx="815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GB" sz="2000">
                <a:latin typeface="Cambria Math"/>
                <a:ea typeface="Cambria Math"/>
                <a:cs typeface="Cambria Math"/>
                <a:sym typeface="Cambria Math"/>
              </a:rPr>
              <a:t>Ĥ</a:t>
            </a:r>
            <a:r>
              <a:rPr baseline="30000" lang="en-GB" sz="1800"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baseline="30000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1198825" y="2183700"/>
            <a:ext cx="815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GB" sz="2000">
                <a:latin typeface="Cambria Math"/>
                <a:ea typeface="Cambria Math"/>
                <a:cs typeface="Cambria Math"/>
                <a:sym typeface="Cambria Math"/>
              </a:rPr>
              <a:t>Ĥ</a:t>
            </a:r>
            <a:r>
              <a:rPr baseline="30000" lang="en-GB" sz="17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30000"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7537900" y="2268900"/>
            <a:ext cx="4023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GB" sz="2000">
                <a:latin typeface="Cambria Math"/>
                <a:ea typeface="Cambria Math"/>
                <a:cs typeface="Cambria Math"/>
                <a:sym typeface="Cambria Math"/>
              </a:rPr>
              <a:t>Ĥ</a:t>
            </a:r>
            <a:r>
              <a:rPr baseline="30000" lang="en-GB" sz="17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30000"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8060775" y="1999200"/>
            <a:ext cx="815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GB" sz="2000">
                <a:latin typeface="Cambria Math"/>
                <a:ea typeface="Cambria Math"/>
                <a:cs typeface="Cambria Math"/>
                <a:sym typeface="Cambria Math"/>
              </a:rPr>
              <a:t>Ĥ</a:t>
            </a:r>
            <a:r>
              <a:rPr baseline="30000" lang="en-GB" sz="1700"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baseline="30000"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4059225" y="3108475"/>
            <a:ext cx="815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GB" sz="1700">
                <a:latin typeface="Cambria Math"/>
                <a:ea typeface="Cambria Math"/>
                <a:cs typeface="Cambria Math"/>
                <a:sym typeface="Cambria Math"/>
              </a:rPr>
              <a:t>Ĥ</a:t>
            </a:r>
            <a:r>
              <a:rPr baseline="30000" lang="en-GB" sz="1200"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baseline="30000" sz="12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4265775" y="2795275"/>
            <a:ext cx="4023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GB" sz="1800">
                <a:latin typeface="Cambria Math"/>
                <a:ea typeface="Cambria Math"/>
                <a:cs typeface="Cambria Math"/>
                <a:sym typeface="Cambria Math"/>
              </a:rPr>
              <a:t>Ĥ</a:t>
            </a:r>
            <a:r>
              <a:rPr baseline="30000" lang="en-GB" sz="15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30000" sz="15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7975" y="87000"/>
            <a:ext cx="3470779" cy="4441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750" y="762100"/>
            <a:ext cx="4023301" cy="376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9" name="Google Shape;259;p33"/>
          <p:cNvSpPr txBox="1"/>
          <p:nvPr/>
        </p:nvSpPr>
        <p:spPr>
          <a:xfrm>
            <a:off x="304650" y="67175"/>
            <a:ext cx="81033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Step 2. Simulate Individual Cell - </a:t>
            </a:r>
            <a:r>
              <a:rPr b="1" lang="en-GB" sz="1600"/>
              <a:t>EM parameters extraction  </a:t>
            </a:r>
            <a:endParaRPr b="1" sz="1600"/>
          </a:p>
        </p:txBody>
      </p:sp>
      <p:pic>
        <p:nvPicPr>
          <p:cNvPr id="260" name="Google Shape;2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750" y="681450"/>
            <a:ext cx="7570474" cy="39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6" name="Google Shape;2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50" y="391052"/>
            <a:ext cx="8254799" cy="420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197900" y="91350"/>
            <a:ext cx="74487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Step 3. Assemble The Composite-System H  </a:t>
            </a:r>
            <a:endParaRPr b="1" sz="2400"/>
          </a:p>
        </p:txBody>
      </p:sp>
      <p:sp>
        <p:nvSpPr>
          <p:cNvPr id="273" name="Google Shape;273;p35"/>
          <p:cNvSpPr txBox="1"/>
          <p:nvPr/>
        </p:nvSpPr>
        <p:spPr>
          <a:xfrm>
            <a:off x="404450" y="841650"/>
            <a:ext cx="4958700" cy="81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 Math"/>
              <a:buAutoNum type="arabicPeriod"/>
            </a:pPr>
            <a:r>
              <a:rPr lang="en-GB" sz="2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C</a:t>
            </a:r>
            <a:r>
              <a:rPr baseline="-25000" lang="en-GB" sz="2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lang="en-GB" sz="2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= ∑ C</a:t>
            </a:r>
            <a:r>
              <a:rPr baseline="-25000" lang="en-GB" sz="2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n,cell,           </a:t>
            </a:r>
            <a:r>
              <a:rPr lang="en-GB" sz="2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L</a:t>
            </a:r>
            <a:r>
              <a:rPr baseline="-25000" lang="en-GB" sz="2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aseline="30000" lang="en-GB" sz="2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-1</a:t>
            </a:r>
            <a:r>
              <a:rPr lang="en-GB" sz="2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= ∑ L</a:t>
            </a:r>
            <a:r>
              <a:rPr baseline="30000" lang="en-GB" sz="2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-1</a:t>
            </a:r>
            <a:r>
              <a:rPr lang="en-GB" sz="2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aseline="-25000" lang="en-GB" sz="2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n, cell </a:t>
            </a:r>
            <a:endParaRPr baseline="-25000" sz="24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377300" y="1783450"/>
            <a:ext cx="5013000" cy="48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2.   </a:t>
            </a:r>
            <a:r>
              <a:rPr lang="en-GB" sz="2200"/>
              <a:t>Dressing</a:t>
            </a:r>
            <a:endParaRPr sz="2200"/>
          </a:p>
        </p:txBody>
      </p:sp>
      <p:cxnSp>
        <p:nvCxnSpPr>
          <p:cNvPr id="275" name="Google Shape;275;p35"/>
          <p:cNvCxnSpPr>
            <a:stCxn id="273" idx="3"/>
          </p:cNvCxnSpPr>
          <p:nvPr/>
        </p:nvCxnSpPr>
        <p:spPr>
          <a:xfrm flipH="1" rot="10800000">
            <a:off x="5363150" y="1244100"/>
            <a:ext cx="9351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6298250" y="1002150"/>
            <a:ext cx="30231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Rank deficient matrices </a:t>
            </a:r>
            <a:endParaRPr sz="2000"/>
          </a:p>
        </p:txBody>
      </p:sp>
      <p:pic>
        <p:nvPicPr>
          <p:cNvPr id="277" name="Google Shape;2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50" y="2398841"/>
            <a:ext cx="6353400" cy="8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300" y="3595875"/>
            <a:ext cx="6299064" cy="8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4" name="Google Shape;284;p36"/>
          <p:cNvSpPr txBox="1"/>
          <p:nvPr/>
        </p:nvSpPr>
        <p:spPr>
          <a:xfrm>
            <a:off x="89175" y="69600"/>
            <a:ext cx="637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Step 3. Extract Hamiltonian Parameters </a:t>
            </a:r>
            <a:endParaRPr b="1" sz="2400"/>
          </a:p>
        </p:txBody>
      </p:sp>
      <p:sp>
        <p:nvSpPr>
          <p:cNvPr id="285" name="Google Shape;285;p36"/>
          <p:cNvSpPr txBox="1"/>
          <p:nvPr/>
        </p:nvSpPr>
        <p:spPr>
          <a:xfrm>
            <a:off x="6751800" y="3261538"/>
            <a:ext cx="2392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,     </a:t>
            </a:r>
            <a:r>
              <a:rPr lang="en-GB">
                <a:solidFill>
                  <a:schemeClr val="dk1"/>
                </a:solidFill>
              </a:rPr>
              <a:t>Dispersive shift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898275" y="803925"/>
            <a:ext cx="8068500" cy="621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3. Diagonalize the Full Hamiltonian:</a:t>
            </a:r>
            <a:r>
              <a:rPr lang="en-GB"/>
              <a:t> assuming Harmonic oscillator  eigenfunction. </a:t>
            </a:r>
            <a:endParaRPr/>
          </a:p>
        </p:txBody>
      </p:sp>
      <p:pic>
        <p:nvPicPr>
          <p:cNvPr id="287" name="Google Shape;2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875" y="1765950"/>
            <a:ext cx="3760476" cy="69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275" y="2892100"/>
            <a:ext cx="2613225" cy="62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p36"/>
          <p:cNvCxnSpPr/>
          <p:nvPr/>
        </p:nvCxnSpPr>
        <p:spPr>
          <a:xfrm>
            <a:off x="4754225" y="1682625"/>
            <a:ext cx="0" cy="278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0" name="Google Shape;29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3705" y="1682588"/>
            <a:ext cx="3332745" cy="8626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1" name="Google Shape;29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7200" y="3025888"/>
            <a:ext cx="1161875" cy="8626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7" name="Google Shape;2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700" y="79425"/>
            <a:ext cx="7056148" cy="4522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3" name="Google Shape;303;p38"/>
          <p:cNvSpPr txBox="1"/>
          <p:nvPr/>
        </p:nvSpPr>
        <p:spPr>
          <a:xfrm>
            <a:off x="1383200" y="689425"/>
            <a:ext cx="5817600" cy="14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100">
                <a:solidFill>
                  <a:srgbClr val="38761D"/>
                </a:solidFill>
              </a:rPr>
              <a:t>Thank you !</a:t>
            </a:r>
            <a:endParaRPr b="1" sz="71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1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304" name="Google Shape;304;p38"/>
          <p:cNvSpPr txBox="1"/>
          <p:nvPr/>
        </p:nvSpPr>
        <p:spPr>
          <a:xfrm>
            <a:off x="1342350" y="2135725"/>
            <a:ext cx="64593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700">
                <a:solidFill>
                  <a:schemeClr val="dk1"/>
                </a:solidFill>
              </a:rPr>
              <a:t>Please don’t hesitate to ask questions 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50" y="91375"/>
            <a:ext cx="5852800" cy="390382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69150" y="3995200"/>
            <a:ext cx="6300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/>
              <a:t>Image source: </a:t>
            </a:r>
            <a:r>
              <a:rPr lang="en-GB" sz="900"/>
              <a:t>Foreign</a:t>
            </a:r>
            <a:r>
              <a:rPr lang="en-GB" sz="900"/>
              <a:t> Policy (FP). (2023). Retrieved from </a:t>
            </a:r>
            <a:r>
              <a:rPr lang="en-GB" sz="900">
                <a:solidFill>
                  <a:srgbClr val="2A5BD7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bit.ly/4iYrKSq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5">
            <a:alphaModFix/>
          </a:blip>
          <a:srcRect b="-9950" l="1449" r="-1450" t="9950"/>
          <a:stretch/>
        </p:blipFill>
        <p:spPr>
          <a:xfrm>
            <a:off x="6112538" y="271950"/>
            <a:ext cx="2992275" cy="218560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6178725" y="2481475"/>
            <a:ext cx="2859900" cy="14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Design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Simulate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Fabricate 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219650" y="123975"/>
            <a:ext cx="46323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</a:rPr>
              <a:t>DiVincenzo’s criteria 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643775" y="874275"/>
            <a:ext cx="5959200" cy="22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Well-defined qubits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Initialization to a pure state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Universal set of quantum gates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Qubit-specific measurement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Long coherence times 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00" name="Google Shape;100;p18"/>
          <p:cNvCxnSpPr>
            <a:stCxn id="101" idx="2"/>
            <a:endCxn id="102" idx="0"/>
          </p:cNvCxnSpPr>
          <p:nvPr/>
        </p:nvCxnSpPr>
        <p:spPr>
          <a:xfrm flipH="1" rot="-5400000">
            <a:off x="4506653" y="1459425"/>
            <a:ext cx="723600" cy="2205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56156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03" name="Google Shape;103;p18"/>
          <p:cNvCxnSpPr>
            <a:stCxn id="102" idx="2"/>
            <a:endCxn id="104" idx="0"/>
          </p:cNvCxnSpPr>
          <p:nvPr/>
        </p:nvCxnSpPr>
        <p:spPr>
          <a:xfrm flipH="1" rot="-5400000">
            <a:off x="5068537" y="2578047"/>
            <a:ext cx="895800" cy="1075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701C7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05" name="Google Shape;105;p18"/>
          <p:cNvCxnSpPr>
            <a:stCxn id="106" idx="0"/>
            <a:endCxn id="102" idx="2"/>
          </p:cNvCxnSpPr>
          <p:nvPr/>
        </p:nvCxnSpPr>
        <p:spPr>
          <a:xfrm rot="-5400000">
            <a:off x="3813643" y="2398244"/>
            <a:ext cx="895800" cy="1434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701C7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07" name="Google Shape;107;p18"/>
          <p:cNvCxnSpPr>
            <a:stCxn id="108" idx="0"/>
            <a:endCxn id="101" idx="2"/>
          </p:cNvCxnSpPr>
          <p:nvPr/>
        </p:nvCxnSpPr>
        <p:spPr>
          <a:xfrm rot="-5400000">
            <a:off x="2569100" y="-257569"/>
            <a:ext cx="723600" cy="3654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56156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01" name="Google Shape;101;p18"/>
          <p:cNvSpPr txBox="1"/>
          <p:nvPr/>
        </p:nvSpPr>
        <p:spPr>
          <a:xfrm>
            <a:off x="2109203" y="123975"/>
            <a:ext cx="52980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Quantum Computer Types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281900" y="1931531"/>
            <a:ext cx="16434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Ion </a:t>
            </a:r>
            <a:r>
              <a:rPr b="1" lang="en-GB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Trap</a:t>
            </a:r>
            <a:r>
              <a:rPr b="1" lang="en-GB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3607987" y="1931547"/>
            <a:ext cx="274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Superconductores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4967927" y="3563444"/>
            <a:ext cx="2172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Charge Qubit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2283493" y="3563444"/>
            <a:ext cx="25215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Phase Qubit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9" name="Google Shape;109;p18"/>
          <p:cNvCxnSpPr/>
          <p:nvPr/>
        </p:nvCxnSpPr>
        <p:spPr>
          <a:xfrm>
            <a:off x="4862793" y="1576041"/>
            <a:ext cx="2990700" cy="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8"/>
          <p:cNvCxnSpPr/>
          <p:nvPr/>
        </p:nvCxnSpPr>
        <p:spPr>
          <a:xfrm flipH="1">
            <a:off x="7842550" y="1602850"/>
            <a:ext cx="10800" cy="43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8"/>
          <p:cNvSpPr txBox="1"/>
          <p:nvPr/>
        </p:nvSpPr>
        <p:spPr>
          <a:xfrm rot="723">
            <a:off x="7186418" y="1971063"/>
            <a:ext cx="1427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</a:rPr>
              <a:t>Photonics 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3717075" y="1873675"/>
            <a:ext cx="2463900" cy="8520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2641700" y="3639575"/>
            <a:ext cx="1805100" cy="7362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9924" y="2466825"/>
            <a:ext cx="1714451" cy="1130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125" y="2573600"/>
            <a:ext cx="1714454" cy="10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301" y="0"/>
            <a:ext cx="2011225" cy="20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263" y="1932625"/>
            <a:ext cx="6465300" cy="27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197900" y="123975"/>
            <a:ext cx="6970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Josephson Junction </a:t>
            </a:r>
            <a:endParaRPr b="1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5" y="776425"/>
            <a:ext cx="5290677" cy="354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807338" y="4221325"/>
            <a:ext cx="456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Lisenfeld, Jürgen. Experiments on superconducting Josephson phase quantum bits /. </a:t>
            </a:r>
            <a:endParaRPr sz="900"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925" y="167425"/>
            <a:ext cx="3159086" cy="6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5374850" y="167425"/>
            <a:ext cx="548700" cy="42846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p20"/>
          <p:cNvCxnSpPr>
            <a:stCxn id="132" idx="2"/>
          </p:cNvCxnSpPr>
          <p:nvPr/>
        </p:nvCxnSpPr>
        <p:spPr>
          <a:xfrm>
            <a:off x="5923550" y="2309725"/>
            <a:ext cx="37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4" name="Google Shape;1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0500" y="1082475"/>
            <a:ext cx="1472200" cy="77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0500" y="2409776"/>
            <a:ext cx="1472200" cy="80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1199" y="3764474"/>
            <a:ext cx="2269950" cy="4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" name="Google Shape;142;p21"/>
          <p:cNvSpPr txBox="1"/>
          <p:nvPr/>
        </p:nvSpPr>
        <p:spPr>
          <a:xfrm>
            <a:off x="197900" y="123975"/>
            <a:ext cx="6970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</a:rPr>
              <a:t>Advantages </a:t>
            </a:r>
            <a:r>
              <a:rPr b="1" lang="en-GB" sz="2800"/>
              <a:t>Of Superconducting</a:t>
            </a:r>
            <a:r>
              <a:rPr b="1" lang="en-GB" sz="2800"/>
              <a:t> Quantum Computing </a:t>
            </a:r>
            <a:endParaRPr b="1" sz="2800"/>
          </a:p>
        </p:txBody>
      </p:sp>
      <p:sp>
        <p:nvSpPr>
          <p:cNvPr id="143" name="Google Shape;143;p21"/>
          <p:cNvSpPr txBox="1"/>
          <p:nvPr/>
        </p:nvSpPr>
        <p:spPr>
          <a:xfrm>
            <a:off x="393650" y="1374500"/>
            <a:ext cx="4936800" cy="26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High designability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Scalability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Mangable control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C</a:t>
            </a:r>
            <a:r>
              <a:rPr lang="en-GB" sz="2400">
                <a:solidFill>
                  <a:schemeClr val="dk1"/>
                </a:solidFill>
              </a:rPr>
              <a:t>oupling Flexibility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9" name="Google Shape;149;p22"/>
          <p:cNvSpPr txBox="1"/>
          <p:nvPr/>
        </p:nvSpPr>
        <p:spPr>
          <a:xfrm>
            <a:off x="132650" y="123975"/>
            <a:ext cx="6970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</a:rPr>
              <a:t>Research Statements   </a:t>
            </a:r>
            <a:endParaRPr b="1" sz="2800"/>
          </a:p>
        </p:txBody>
      </p:sp>
      <p:sp>
        <p:nvSpPr>
          <p:cNvPr id="150" name="Google Shape;150;p22"/>
          <p:cNvSpPr txBox="1"/>
          <p:nvPr/>
        </p:nvSpPr>
        <p:spPr>
          <a:xfrm>
            <a:off x="0" y="863400"/>
            <a:ext cx="89946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GB" sz="2300"/>
              <a:t>Qubit-Qubit coupling poses a significant challenge in scaling superconducting quantum computers, particularly with </a:t>
            </a:r>
            <a:r>
              <a:rPr lang="en-GB" sz="2600">
                <a:solidFill>
                  <a:srgbClr val="FF0000"/>
                </a:solidFill>
              </a:rPr>
              <a:t>fixed couplers</a:t>
            </a:r>
            <a:r>
              <a:rPr lang="en-GB" sz="2600"/>
              <a:t>,</a:t>
            </a:r>
            <a:r>
              <a:rPr lang="en-GB" sz="2300"/>
              <a:t> where </a:t>
            </a:r>
            <a:r>
              <a:rPr lang="en-GB" sz="2300" u="sng">
                <a:solidFill>
                  <a:schemeClr val="dk1"/>
                </a:solidFill>
              </a:rPr>
              <a:t>frequency-crowding</a:t>
            </a:r>
            <a:r>
              <a:rPr lang="en-GB" sz="2300"/>
              <a:t> and </a:t>
            </a:r>
            <a:r>
              <a:rPr lang="en-GB" sz="2300" u="sng"/>
              <a:t>Cross-Talk</a:t>
            </a:r>
            <a:r>
              <a:rPr lang="en-GB" sz="2300"/>
              <a:t> occur.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925" y="2376175"/>
            <a:ext cx="3999124" cy="1857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725" y="2322025"/>
            <a:ext cx="3846274" cy="185757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